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3" r:id="rId5"/>
    <p:sldId id="264" r:id="rId6"/>
    <p:sldId id="265" r:id="rId7"/>
    <p:sldId id="266" r:id="rId8"/>
    <p:sldId id="267" r:id="rId9"/>
    <p:sldId id="270" r:id="rId10"/>
    <p:sldId id="269" r:id="rId11"/>
    <p:sldId id="275" r:id="rId12"/>
    <p:sldId id="271" r:id="rId13"/>
    <p:sldId id="272" r:id="rId14"/>
    <p:sldId id="273" r:id="rId15"/>
    <p:sldId id="274" r:id="rId16"/>
    <p:sldId id="27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E8E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39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425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563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2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03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1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97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0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5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22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5AB7B-1B44-4F12-A000-17105FE98FAE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3349-F12E-45A3-9908-E868E4CE9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27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 </a:t>
            </a:r>
            <a:br>
              <a:rPr lang="en-GB" smtClean="0"/>
            </a:br>
            <a:endParaRPr lang="en-GB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11560" y="2301538"/>
            <a:ext cx="8104386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6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en-GB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Digestion of </a:t>
            </a:r>
            <a:r>
              <a:rPr lang="en-GB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Dietary Lipids</a:t>
            </a:r>
            <a:endParaRPr lang="en-GB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77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eaLnBrk="1" hangingPunct="1"/>
            <a:r>
              <a:rPr lang="en-GB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Cholesteryl</a:t>
            </a: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Ester (CE)  Degradation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86200"/>
            <a:ext cx="8229600" cy="24511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GB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15-20% of dietary cholesterol is esterified</a:t>
            </a:r>
          </a:p>
          <a:p>
            <a:pPr marL="0" indent="0">
              <a:buNone/>
              <a:defRPr/>
            </a:pP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Cholesterol ester hydrolase </a:t>
            </a:r>
            <a:r>
              <a:rPr lang="en-GB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(cholesterol esterase) activity is greatly increased in the presence of bile salts </a:t>
            </a:r>
          </a:p>
        </p:txBody>
      </p:sp>
      <p:pic>
        <p:nvPicPr>
          <p:cNvPr id="16388" name="Picture 4" descr="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9" t="5415" r="2278" b="71669"/>
          <a:stretch>
            <a:fillRect/>
          </a:stretch>
        </p:blipFill>
        <p:spPr bwMode="auto">
          <a:xfrm>
            <a:off x="685800" y="1905000"/>
            <a:ext cx="7516668" cy="144917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71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saleh\Documents\lippincot photos\c15\15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396842"/>
            <a:ext cx="7127473" cy="463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>
          <a:xfrm>
            <a:off x="245283" y="274638"/>
            <a:ext cx="8441517" cy="1020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Overview of Digestion of Dietary Lipids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71376" y="1838235"/>
            <a:ext cx="171542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8473" y="3149668"/>
            <a:ext cx="165832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8473" y="4521276"/>
            <a:ext cx="1658327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57600" y="543625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GB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rimary </a:t>
            </a:r>
            <a:r>
              <a:rPr lang="en-GB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products of lipids digestion  </a:t>
            </a:r>
            <a:endParaRPr lang="en-GB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</a:t>
            </a:r>
            <a:r>
              <a:rPr lang="en-GB" b="1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monoacylglycerol</a:t>
            </a:r>
            <a:r>
              <a:rPr lang="en-GB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GB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Free </a:t>
            </a:r>
            <a:r>
              <a:rPr lang="en-GB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 </a:t>
            </a:r>
          </a:p>
          <a:p>
            <a:r>
              <a:rPr lang="en-GB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Free </a:t>
            </a:r>
            <a:r>
              <a:rPr lang="en-GB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cholesterol 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838235"/>
            <a:ext cx="1245638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Mouth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5283" y="2612418"/>
            <a:ext cx="1228956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Stomach</a:t>
            </a:r>
            <a:endParaRPr 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5282" y="3288167"/>
            <a:ext cx="102355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Small 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Intestine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55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305800" cy="685800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Absorption of Lipids </a:t>
            </a:r>
            <a:b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Intestinal Mucosal Cells</a:t>
            </a:r>
            <a:r>
              <a:rPr lang="en-GB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305800" cy="4830763"/>
          </a:xfrm>
          <a:noFill/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GB" sz="2000" dirty="0" smtClean="0">
                <a:solidFill>
                  <a:srgbClr val="000099"/>
                </a:solidFill>
              </a:rPr>
              <a:t>In the </a:t>
            </a:r>
            <a:r>
              <a:rPr lang="en-GB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jejunum</a:t>
            </a:r>
            <a:r>
              <a:rPr lang="en-GB" sz="2000" dirty="0" smtClean="0">
                <a:solidFill>
                  <a:srgbClr val="000099"/>
                </a:solidFill>
              </a:rPr>
              <a:t>, the primary products of lipids digestion  </a:t>
            </a:r>
            <a:r>
              <a:rPr lang="en-GB" sz="2000" dirty="0">
                <a:solidFill>
                  <a:srgbClr val="000099"/>
                </a:solidFill>
              </a:rPr>
              <a:t>(2- </a:t>
            </a:r>
            <a:r>
              <a:rPr lang="en-GB" sz="2000" dirty="0" err="1">
                <a:solidFill>
                  <a:srgbClr val="000099"/>
                </a:solidFill>
              </a:rPr>
              <a:t>monoacylglycerol</a:t>
            </a:r>
            <a:r>
              <a:rPr lang="en-GB" sz="2000" dirty="0">
                <a:solidFill>
                  <a:srgbClr val="000099"/>
                </a:solidFill>
              </a:rPr>
              <a:t> </a:t>
            </a:r>
            <a:r>
              <a:rPr lang="en-GB" sz="2000" dirty="0" smtClean="0">
                <a:solidFill>
                  <a:srgbClr val="000099"/>
                </a:solidFill>
              </a:rPr>
              <a:t>, Free FA &amp; Free cholesterol ) together with bile salts form </a:t>
            </a:r>
            <a:r>
              <a:rPr lang="en-GB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mixed micelles </a:t>
            </a:r>
            <a:r>
              <a:rPr lang="en-GB" sz="2000" dirty="0" smtClean="0">
                <a:solidFill>
                  <a:srgbClr val="000099"/>
                </a:solidFill>
              </a:rPr>
              <a:t>then absorbed at the brush </a:t>
            </a:r>
            <a:r>
              <a:rPr lang="en-GB" sz="2000" dirty="0">
                <a:solidFill>
                  <a:srgbClr val="000099"/>
                </a:solidFill>
              </a:rPr>
              <a:t>b</a:t>
            </a:r>
            <a:r>
              <a:rPr lang="en-GB" sz="2000" dirty="0" smtClean="0">
                <a:solidFill>
                  <a:srgbClr val="000099"/>
                </a:solidFill>
              </a:rPr>
              <a:t>order membrane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GB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Mixed micelles </a:t>
            </a:r>
            <a:r>
              <a:rPr lang="en-GB" sz="2000" dirty="0" smtClean="0">
                <a:solidFill>
                  <a:srgbClr val="000099"/>
                </a:solidFill>
              </a:rPr>
              <a:t>are disc shaped clusters of amphipathic lipids that coalesce with their hydrophilic groups on the outside of the cluster &amp; their hydrophobic groups on the inside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GB" sz="2000" dirty="0" smtClean="0">
              <a:solidFill>
                <a:srgbClr val="000099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Short &amp; medium chain length fatty acids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000" dirty="0">
                <a:solidFill>
                  <a:srgbClr val="000099"/>
                </a:solidFill>
              </a:rPr>
              <a:t>d</a:t>
            </a:r>
            <a:r>
              <a:rPr lang="en-GB" sz="2000" dirty="0" smtClean="0">
                <a:solidFill>
                  <a:srgbClr val="000099"/>
                </a:solidFill>
              </a:rPr>
              <a:t>o </a:t>
            </a:r>
            <a:r>
              <a:rPr lang="en-GB" sz="2000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en-GB" sz="2000" dirty="0" smtClean="0">
                <a:solidFill>
                  <a:srgbClr val="000099"/>
                </a:solidFill>
              </a:rPr>
              <a:t> require mixed micelles for absorption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GB" sz="20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000" b="1" i="1" dirty="0" smtClean="0">
                <a:solidFill>
                  <a:srgbClr val="FF0000"/>
                </a:solidFill>
              </a:rPr>
              <a:t>So</a:t>
            </a:r>
            <a:r>
              <a:rPr lang="en-GB" sz="2000" b="1" i="1" dirty="0" smtClean="0">
                <a:solidFill>
                  <a:srgbClr val="FF0000"/>
                </a:solidFill>
              </a:rPr>
              <a:t>, considered for dietary therapy for individuals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GB" sz="2000" b="1" i="1" dirty="0">
                <a:solidFill>
                  <a:srgbClr val="FF0000"/>
                </a:solidFill>
              </a:rPr>
              <a:t>w</a:t>
            </a:r>
            <a:r>
              <a:rPr lang="en-GB" sz="2000" b="1" i="1" dirty="0" smtClean="0">
                <a:solidFill>
                  <a:srgbClr val="FF0000"/>
                </a:solidFill>
              </a:rPr>
              <a:t>ith malabsorption of other lipids.</a:t>
            </a:r>
            <a:endParaRPr lang="en-GB" sz="2000" b="1" i="1" dirty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GB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24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400" dirty="0" smtClean="0"/>
              <a:t> 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048000"/>
            <a:ext cx="3429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14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19137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Resynthesis</a:t>
            </a: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TAG, CE &amp; PL inside intestinal cells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noFill/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eaLnBrk="1" hangingPunct="1">
              <a:lnSpc>
                <a:spcPct val="80000"/>
              </a:lnSpc>
            </a:pPr>
            <a:endParaRPr lang="en-GB" sz="1800" dirty="0" smtClean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GB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Long-chain fatty acids  </a:t>
            </a:r>
            <a:r>
              <a:rPr lang="en-GB" sz="2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entering enterocytes are used to  form </a:t>
            </a:r>
            <a:r>
              <a:rPr lang="en-GB" sz="2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TAG, PL &amp; CE</a:t>
            </a:r>
          </a:p>
          <a:p>
            <a:pPr marL="0" indent="0">
              <a:lnSpc>
                <a:spcPct val="80000"/>
              </a:lnSpc>
              <a:buNone/>
            </a:pPr>
            <a:endParaRPr lang="en-GB" sz="2200" b="1" i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GB" sz="2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Short &amp; medium –chain fatty acids </a:t>
            </a:r>
            <a:r>
              <a:rPr lang="en-GB" sz="2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are  </a:t>
            </a:r>
            <a:r>
              <a:rPr lang="en-GB" sz="2200" b="1" i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lang="en-GB" sz="2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converted to their CoA derivative &amp; are not re-esterified to 2-monoacylglycerol </a:t>
            </a:r>
            <a:br>
              <a:rPr lang="en-GB" sz="2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2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They are released directly into the portal circulation by serum albumin</a:t>
            </a:r>
            <a:endParaRPr lang="en-GB" sz="22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8486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76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382000" cy="1143000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 of </a:t>
            </a:r>
            <a:r>
              <a:rPr lang="en-US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Chylomicrons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inside intestinal cells</a:t>
            </a:r>
            <a:b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304800" y="1676400"/>
            <a:ext cx="8368145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endParaRPr lang="en-GB" sz="2400" b="0" i="0" dirty="0" smtClean="0"/>
          </a:p>
          <a:p>
            <a:pPr marL="0" indent="0">
              <a:buNone/>
            </a:pPr>
            <a:r>
              <a:rPr lang="en-GB" sz="2000" b="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Inside intestinal mucosal cells: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000099"/>
                </a:solidFill>
                <a:latin typeface="+mj-lt"/>
              </a:rPr>
              <a:t>N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ewly synthesized </a:t>
            </a:r>
            <a:r>
              <a:rPr lang="en-GB" sz="2000" b="0" i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triacylglycerol (TAG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) &amp; </a:t>
            </a:r>
            <a:r>
              <a:rPr lang="en-GB" sz="2000" b="0" i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cholesterol esters (CE)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are </a:t>
            </a:r>
            <a:r>
              <a:rPr lang="en-GB" sz="2000" dirty="0" smtClean="0">
                <a:solidFill>
                  <a:srgbClr val="000099"/>
                </a:solidFill>
                <a:latin typeface="+mj-lt"/>
              </a:rPr>
              <a:t>very hydrophobic &amp; therefore are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packaged as lipid droplets surrounded by a thin layer of </a:t>
            </a:r>
            <a:r>
              <a:rPr lang="en-GB" sz="2000" b="0" i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phospholipids (PL), free cholesterol (C)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&amp; a protein molecule (</a:t>
            </a:r>
            <a:r>
              <a:rPr lang="en-GB" sz="2000" b="0" i="0" dirty="0" err="1" smtClean="0">
                <a:solidFill>
                  <a:srgbClr val="000099"/>
                </a:solidFill>
                <a:latin typeface="+mj-lt"/>
              </a:rPr>
              <a:t>apolipoprotein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 B-48 or </a:t>
            </a:r>
            <a:r>
              <a:rPr lang="en-GB" sz="2000" b="0" i="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apo</a:t>
            </a:r>
            <a:r>
              <a:rPr lang="en-GB" sz="2000" b="0" i="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B-48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) forming the </a:t>
            </a:r>
            <a:r>
              <a:rPr lang="en-GB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chylomicrons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The outer layer (</a:t>
            </a:r>
            <a:r>
              <a:rPr lang="en-GB" sz="2000" b="0" i="0" dirty="0" err="1" smtClean="0">
                <a:solidFill>
                  <a:srgbClr val="000099"/>
                </a:solidFill>
                <a:latin typeface="+mj-lt"/>
              </a:rPr>
              <a:t>apo</a:t>
            </a:r>
            <a:r>
              <a:rPr lang="en-GB" sz="200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2000" dirty="0" smtClean="0">
                <a:solidFill>
                  <a:srgbClr val="000099"/>
                </a:solidFill>
                <a:latin typeface="+mj-lt"/>
              </a:rPr>
              <a:t>B-48)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stabilizes the particle &amp; prevents </a:t>
            </a:r>
            <a:r>
              <a:rPr lang="en-GB" sz="2000" b="0" i="0" dirty="0">
                <a:solidFill>
                  <a:srgbClr val="000099"/>
                </a:solidFill>
                <a:latin typeface="+mj-lt"/>
              </a:rPr>
              <a:t>it from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coalescing</a:t>
            </a:r>
          </a:p>
          <a:p>
            <a:pPr marL="0" indent="0">
              <a:buClr>
                <a:srgbClr val="FF0066"/>
              </a:buClr>
              <a:buNone/>
            </a:pPr>
            <a:endParaRPr lang="en-GB" sz="2000" b="0" i="0" dirty="0" smtClean="0">
              <a:solidFill>
                <a:srgbClr val="000099"/>
              </a:solidFill>
              <a:latin typeface="+mj-lt"/>
            </a:endParaRPr>
          </a:p>
          <a:p>
            <a:pPr marL="0" indent="0">
              <a:buClr>
                <a:srgbClr val="FF0066"/>
              </a:buClr>
              <a:buNone/>
            </a:pPr>
            <a:r>
              <a:rPr lang="en-GB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Chylomicrons</a:t>
            </a:r>
            <a:r>
              <a:rPr lang="en-GB" sz="2000" b="0" i="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GB" sz="2000" b="0" i="0" dirty="0">
                <a:solidFill>
                  <a:srgbClr val="000099"/>
                </a:solidFill>
                <a:latin typeface="+mj-lt"/>
              </a:rPr>
              <a:t>are released by  exocytosis from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villi of intestine into </a:t>
            </a:r>
            <a:r>
              <a:rPr lang="en-GB" sz="2000" b="0" i="0" dirty="0">
                <a:solidFill>
                  <a:srgbClr val="000099"/>
                </a:solidFill>
                <a:latin typeface="+mj-lt"/>
              </a:rPr>
              <a:t>the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lacteals to </a:t>
            </a:r>
            <a:r>
              <a:rPr lang="en-GB" sz="2000" b="0" i="0" dirty="0">
                <a:solidFill>
                  <a:srgbClr val="000099"/>
                </a:solidFill>
                <a:latin typeface="+mj-lt"/>
              </a:rPr>
              <a:t>the thoracic duct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of the lymphatic system to </a:t>
            </a:r>
            <a:r>
              <a:rPr lang="en-GB" sz="2000" b="0" i="0" dirty="0">
                <a:solidFill>
                  <a:srgbClr val="000099"/>
                </a:solidFill>
                <a:latin typeface="+mj-lt"/>
              </a:rPr>
              <a:t>left </a:t>
            </a:r>
            <a:r>
              <a:rPr lang="en-GB" sz="2000" b="0" i="0" dirty="0" err="1">
                <a:solidFill>
                  <a:srgbClr val="000099"/>
                </a:solidFill>
                <a:latin typeface="+mj-lt"/>
              </a:rPr>
              <a:t>subclavian</a:t>
            </a:r>
            <a:r>
              <a:rPr lang="en-GB" sz="2000" b="0" i="0" dirty="0">
                <a:solidFill>
                  <a:srgbClr val="000099"/>
                </a:solidFill>
                <a:latin typeface="+mj-lt"/>
              </a:rPr>
              <a:t> vein </a:t>
            </a:r>
            <a:r>
              <a:rPr lang="en-GB" sz="2000" b="0" i="0" dirty="0" smtClean="0">
                <a:solidFill>
                  <a:srgbClr val="000099"/>
                </a:solidFill>
                <a:latin typeface="+mj-lt"/>
              </a:rPr>
              <a:t>to blood</a:t>
            </a:r>
          </a:p>
          <a:p>
            <a:pPr marL="0" indent="0">
              <a:buClr>
                <a:srgbClr val="FF0066"/>
              </a:buClr>
              <a:buNone/>
            </a:pPr>
            <a:r>
              <a:rPr lang="en-GB" sz="2000" dirty="0" smtClean="0">
                <a:solidFill>
                  <a:srgbClr val="000099"/>
                </a:solidFill>
                <a:latin typeface="+mj-lt"/>
              </a:rPr>
              <a:t>Lacteals: are lymphatic vessels originating in villi of small intestine </a:t>
            </a:r>
            <a:endParaRPr lang="en-GB" sz="2000" b="0" i="0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594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58439" y="457200"/>
            <a:ext cx="8001000" cy="533400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Use of Dietary </a:t>
            </a:r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</a:t>
            </a: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ipids by the Tissues</a:t>
            </a:r>
            <a:b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(Chylomicron Metabolism)</a:t>
            </a:r>
          </a:p>
        </p:txBody>
      </p:sp>
      <p:pic>
        <p:nvPicPr>
          <p:cNvPr id="23556" name="Picture 4" descr="p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051078" cy="52567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24300" y="3716338"/>
            <a:ext cx="2519363" cy="649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  I</a:t>
            </a:r>
          </a:p>
          <a:p>
            <a:r>
              <a:rPr lang="en-US" b="1" i="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Hyperlipoproteinemia</a:t>
            </a:r>
            <a:endParaRPr lang="en-US" b="1" i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441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Lipid Malabsorption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382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Lipid malabsorption result in increased lipids in the feces (steatorrhea)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Steatorrhea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be caused by 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disturbances of: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Lipid digestion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Lipid absorption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 Both</a:t>
            </a:r>
          </a:p>
        </p:txBody>
      </p:sp>
      <p:pic>
        <p:nvPicPr>
          <p:cNvPr id="1026" name="Picture 2" descr="C:\Users\shsaleh\Documents\lippincot photos\c15\15_0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4" t="2311" r="14838" b="6163"/>
          <a:stretch/>
        </p:blipFill>
        <p:spPr bwMode="auto">
          <a:xfrm>
            <a:off x="3380509" y="1676400"/>
            <a:ext cx="2663377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71595" y="3876003"/>
            <a:ext cx="2615203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Pancreatic causes:</a:t>
            </a:r>
          </a:p>
          <a:p>
            <a:pPr algn="ctr"/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as: cystic fibrosis</a:t>
            </a:r>
            <a:endParaRPr 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3887" y="4572000"/>
            <a:ext cx="2642911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Intestinal causes</a:t>
            </a:r>
          </a:p>
          <a:p>
            <a:pPr algn="ctr"/>
            <a:r>
              <a:rPr lang="en-US" sz="1600" dirty="0">
                <a:solidFill>
                  <a:schemeClr val="accent3">
                    <a:lumMod val="50000"/>
                  </a:schemeClr>
                </a:solidFill>
              </a:rPr>
              <a:t>a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s: infection</a:t>
            </a:r>
            <a:endParaRPr 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1595" y="3407668"/>
            <a:ext cx="2615204" cy="3385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Obstruction of CBD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43886" y="2667000"/>
            <a:ext cx="2642913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Liver causes:</a:t>
            </a:r>
          </a:p>
          <a:p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Def. of bile acids production</a:t>
            </a:r>
            <a:endParaRPr 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229600" cy="9144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Objectives of the Lecture</a:t>
            </a:r>
            <a:endParaRPr lang="en-GB" sz="3600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305800" cy="42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pPr lvl="0"/>
            <a:r>
              <a:rPr lang="en-US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Understanding </a:t>
            </a:r>
            <a:r>
              <a:rPr 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overall process of dietary lipids digestion, the organs involved, the enzymes </a:t>
            </a:r>
            <a:r>
              <a:rPr lang="en-US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required and </a:t>
            </a:r>
            <a:r>
              <a:rPr 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 products.</a:t>
            </a:r>
          </a:p>
          <a:p>
            <a:pPr lvl="0"/>
            <a:r>
              <a:rPr 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Recognizing the biochemical explanation for the clinical manifestations of diseases that involve defective lipids digestion and/or </a:t>
            </a:r>
            <a:r>
              <a:rPr lang="en-US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absorption</a:t>
            </a:r>
            <a:endParaRPr lang="en-GB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14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0617" y="1219200"/>
            <a:ext cx="8424936" cy="5362128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GB" sz="2000" b="1" dirty="0" smtClean="0">
                <a:solidFill>
                  <a:srgbClr val="333399"/>
                </a:solidFill>
              </a:rPr>
              <a:t/>
            </a:r>
            <a:br>
              <a:rPr lang="en-GB" sz="2000" b="1" dirty="0" smtClean="0">
                <a:solidFill>
                  <a:srgbClr val="333399"/>
                </a:solidFill>
              </a:rPr>
            </a:br>
            <a:r>
              <a:rPr lang="en-GB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Adult ingestion of lipids per day is about 60-150 grams </a:t>
            </a:r>
            <a:r>
              <a:rPr lang="en-GB" sz="27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27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000" dirty="0" smtClean="0">
                <a:solidFill>
                  <a:srgbClr val="333399"/>
                </a:solidFill>
              </a:rPr>
              <a:t/>
            </a:r>
            <a:br>
              <a:rPr lang="en-GB" sz="2000" dirty="0" smtClean="0">
                <a:solidFill>
                  <a:srgbClr val="333399"/>
                </a:solidFill>
              </a:rPr>
            </a:br>
            <a:r>
              <a:rPr lang="en-GB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Components of dietary lipids:</a:t>
            </a:r>
            <a:br>
              <a:rPr lang="en-GB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90%</a:t>
            </a:r>
            <a:r>
              <a:rPr lang="en-GB" sz="2000" i="1" dirty="0" smtClean="0">
                <a:solidFill>
                  <a:srgbClr val="FF0000"/>
                </a:solidFill>
              </a:rPr>
              <a:t>  </a:t>
            </a:r>
            <a:r>
              <a:rPr lang="en-GB" sz="2000" i="1" dirty="0" smtClean="0">
                <a:solidFill>
                  <a:srgbClr val="333399"/>
                </a:solidFill>
              </a:rPr>
              <a:t>Triacylglycerol (TAG)</a:t>
            </a:r>
            <a:br>
              <a:rPr lang="en-GB" sz="2000" i="1" dirty="0" smtClean="0">
                <a:solidFill>
                  <a:srgbClr val="333399"/>
                </a:solidFill>
              </a:rPr>
            </a:br>
            <a:r>
              <a:rPr lang="en-GB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10%</a:t>
            </a:r>
            <a:r>
              <a:rPr lang="en-GB" sz="2000" i="1" dirty="0" smtClean="0">
                <a:solidFill>
                  <a:srgbClr val="FF0000"/>
                </a:solidFill>
              </a:rPr>
              <a:t>  </a:t>
            </a:r>
            <a:r>
              <a:rPr lang="en-GB" sz="2000" i="1" dirty="0" smtClean="0">
                <a:solidFill>
                  <a:srgbClr val="333399"/>
                </a:solidFill>
              </a:rPr>
              <a:t>Phospholipids (PL)</a:t>
            </a:r>
            <a:br>
              <a:rPr lang="en-GB" sz="2000" i="1" dirty="0" smtClean="0">
                <a:solidFill>
                  <a:srgbClr val="333399"/>
                </a:solidFill>
              </a:rPr>
            </a:br>
            <a:r>
              <a:rPr lang="en-GB" sz="2000" i="1" dirty="0">
                <a:solidFill>
                  <a:srgbClr val="333399"/>
                </a:solidFill>
              </a:rPr>
              <a:t> </a:t>
            </a:r>
            <a:r>
              <a:rPr lang="en-GB" sz="2000" i="1" dirty="0" smtClean="0">
                <a:solidFill>
                  <a:srgbClr val="333399"/>
                </a:solidFill>
              </a:rPr>
              <a:t>         </a:t>
            </a:r>
            <a:r>
              <a:rPr lang="en-GB" sz="2000" i="1" dirty="0">
                <a:solidFill>
                  <a:srgbClr val="333399"/>
                </a:solidFill>
              </a:rPr>
              <a:t>C</a:t>
            </a:r>
            <a:r>
              <a:rPr lang="en-GB" sz="2000" i="1" dirty="0" smtClean="0">
                <a:solidFill>
                  <a:srgbClr val="333399"/>
                </a:solidFill>
              </a:rPr>
              <a:t>holesterol (C)</a:t>
            </a:r>
            <a:br>
              <a:rPr lang="en-GB" sz="2000" i="1" dirty="0" smtClean="0">
                <a:solidFill>
                  <a:srgbClr val="333399"/>
                </a:solidFill>
              </a:rPr>
            </a:br>
            <a:r>
              <a:rPr lang="en-GB" sz="2000" i="1" dirty="0">
                <a:solidFill>
                  <a:srgbClr val="333399"/>
                </a:solidFill>
              </a:rPr>
              <a:t> </a:t>
            </a:r>
            <a:r>
              <a:rPr lang="en-GB" sz="2000" i="1" dirty="0" smtClean="0">
                <a:solidFill>
                  <a:srgbClr val="333399"/>
                </a:solidFill>
              </a:rPr>
              <a:t>         </a:t>
            </a:r>
            <a:r>
              <a:rPr lang="en-GB" sz="2000" i="1" dirty="0">
                <a:solidFill>
                  <a:srgbClr val="333399"/>
                </a:solidFill>
              </a:rPr>
              <a:t>C</a:t>
            </a:r>
            <a:r>
              <a:rPr lang="en-GB" sz="2000" i="1" dirty="0" smtClean="0">
                <a:solidFill>
                  <a:srgbClr val="333399"/>
                </a:solidFill>
              </a:rPr>
              <a:t>holesterol esters (CE)</a:t>
            </a:r>
            <a:br>
              <a:rPr lang="en-GB" sz="2000" i="1" dirty="0" smtClean="0">
                <a:solidFill>
                  <a:srgbClr val="333399"/>
                </a:solidFill>
              </a:rPr>
            </a:br>
            <a:r>
              <a:rPr lang="en-GB" sz="2000" i="1" dirty="0">
                <a:solidFill>
                  <a:srgbClr val="333399"/>
                </a:solidFill>
              </a:rPr>
              <a:t> </a:t>
            </a:r>
            <a:r>
              <a:rPr lang="en-GB" sz="2000" i="1" dirty="0" smtClean="0">
                <a:solidFill>
                  <a:srgbClr val="333399"/>
                </a:solidFill>
              </a:rPr>
              <a:t>         Free fatty acids (FFA)</a:t>
            </a:r>
            <a:r>
              <a:rPr lang="en-GB" sz="2000" i="1" dirty="0">
                <a:solidFill>
                  <a:srgbClr val="333399"/>
                </a:solidFill>
              </a:rPr>
              <a:t/>
            </a:r>
            <a:br>
              <a:rPr lang="en-GB" sz="2000" i="1" dirty="0">
                <a:solidFill>
                  <a:srgbClr val="333399"/>
                </a:solidFill>
              </a:rPr>
            </a:br>
            <a:r>
              <a:rPr lang="en-GB" sz="2000" i="1" dirty="0" smtClean="0">
                <a:solidFill>
                  <a:srgbClr val="333399"/>
                </a:solidFill>
              </a:rPr>
              <a:t>           with fat soluble vitamins</a:t>
            </a:r>
            <a:br>
              <a:rPr lang="en-GB" sz="2000" i="1" dirty="0" smtClean="0">
                <a:solidFill>
                  <a:srgbClr val="333399"/>
                </a:solidFill>
              </a:rPr>
            </a:br>
            <a:r>
              <a:rPr lang="en-GB" sz="2000" b="1" dirty="0" smtClean="0">
                <a:solidFill>
                  <a:srgbClr val="333399"/>
                </a:solidFill>
              </a:rPr>
              <a:t/>
            </a:r>
            <a:br>
              <a:rPr lang="en-GB" sz="2000" b="1" dirty="0" smtClean="0">
                <a:solidFill>
                  <a:srgbClr val="333399"/>
                </a:solidFill>
              </a:rPr>
            </a:br>
            <a:r>
              <a:rPr lang="en-GB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Stages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GB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Digestion of Dietary Lipids</a:t>
            </a:r>
            <a:r>
              <a:rPr lang="en-GB" sz="3100" dirty="0" smtClean="0">
                <a:solidFill>
                  <a:srgbClr val="FF0000"/>
                </a:solidFill>
              </a:rPr>
              <a:t> </a:t>
            </a:r>
            <a:r>
              <a:rPr lang="en-GB" sz="2800" dirty="0" smtClean="0">
                <a:solidFill>
                  <a:srgbClr val="FF0000"/>
                </a:solidFill>
              </a:rPr>
              <a:t/>
            </a:r>
            <a:br>
              <a:rPr lang="en-GB" sz="2800" dirty="0" smtClean="0">
                <a:solidFill>
                  <a:srgbClr val="FF0000"/>
                </a:solidFill>
              </a:rPr>
            </a:br>
            <a:r>
              <a:rPr lang="en-GB" sz="2000" dirty="0" smtClean="0">
                <a:solidFill>
                  <a:srgbClr val="333399"/>
                </a:solidFill>
              </a:rPr>
              <a:t> 1-  In </a:t>
            </a:r>
            <a:r>
              <a:rPr lang="en-GB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mouth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smtClean="0">
                <a:solidFill>
                  <a:srgbClr val="333399"/>
                </a:solidFill>
              </a:rPr>
              <a:t>(limited) </a:t>
            </a:r>
            <a:br>
              <a:rPr lang="en-GB" sz="2000" dirty="0" smtClean="0">
                <a:solidFill>
                  <a:srgbClr val="333399"/>
                </a:solidFill>
              </a:rPr>
            </a:br>
            <a:r>
              <a:rPr lang="en-GB" sz="2000" dirty="0" smtClean="0">
                <a:solidFill>
                  <a:srgbClr val="333399"/>
                </a:solidFill>
              </a:rPr>
              <a:t> 2-  In </a:t>
            </a:r>
            <a:r>
              <a:rPr lang="en-GB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stomach</a:t>
            </a:r>
            <a:r>
              <a:rPr lang="en-GB" sz="2000" dirty="0" smtClean="0">
                <a:solidFill>
                  <a:srgbClr val="333399"/>
                </a:solidFill>
              </a:rPr>
              <a:t/>
            </a:r>
            <a:br>
              <a:rPr lang="en-GB" sz="2000" dirty="0" smtClean="0">
                <a:solidFill>
                  <a:srgbClr val="333399"/>
                </a:solidFill>
              </a:rPr>
            </a:br>
            <a:r>
              <a:rPr lang="en-GB" sz="2000" dirty="0" smtClean="0">
                <a:solidFill>
                  <a:srgbClr val="333399"/>
                </a:solidFill>
              </a:rPr>
              <a:t> </a:t>
            </a:r>
            <a:r>
              <a:rPr lang="en-GB" sz="2000" dirty="0">
                <a:solidFill>
                  <a:srgbClr val="333399"/>
                </a:solidFill>
              </a:rPr>
              <a:t>3- </a:t>
            </a:r>
            <a:r>
              <a:rPr lang="en-GB" sz="2000" dirty="0" smtClean="0">
                <a:solidFill>
                  <a:srgbClr val="333399"/>
                </a:solidFill>
              </a:rPr>
              <a:t> In </a:t>
            </a:r>
            <a:r>
              <a:rPr lang="en-GB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small intestine </a:t>
            </a:r>
            <a:r>
              <a:rPr lang="en-GB" sz="2000" dirty="0" smtClean="0">
                <a:solidFill>
                  <a:srgbClr val="333399"/>
                </a:solidFill>
              </a:rPr>
              <a:t>: Emulsification of lipids  </a:t>
            </a:r>
            <a:r>
              <a:rPr lang="en-GB" sz="2000" dirty="0">
                <a:solidFill>
                  <a:srgbClr val="333399"/>
                </a:solidFill>
              </a:rPr>
              <a:t>(</a:t>
            </a:r>
            <a:r>
              <a:rPr lang="en-GB" sz="2000" dirty="0" smtClean="0">
                <a:solidFill>
                  <a:srgbClr val="333399"/>
                </a:solidFill>
              </a:rPr>
              <a:t>by bile acids &amp; peristalsis)</a:t>
            </a:r>
            <a:br>
              <a:rPr lang="en-GB" sz="2000" dirty="0" smtClean="0">
                <a:solidFill>
                  <a:srgbClr val="333399"/>
                </a:solidFill>
              </a:rPr>
            </a:br>
            <a:r>
              <a:rPr lang="en-GB" sz="2000" dirty="0" smtClean="0">
                <a:solidFill>
                  <a:srgbClr val="333399"/>
                </a:solidFill>
              </a:rPr>
              <a:t> </a:t>
            </a:r>
            <a:r>
              <a:rPr lang="en-GB" sz="2000" dirty="0">
                <a:solidFill>
                  <a:srgbClr val="333399"/>
                </a:solidFill>
              </a:rPr>
              <a:t> </a:t>
            </a:r>
            <a:r>
              <a:rPr lang="en-GB" sz="2000" dirty="0" smtClean="0">
                <a:solidFill>
                  <a:srgbClr val="333399"/>
                </a:solidFill>
              </a:rPr>
              <a:t>                                      Degradation of lipids by pancreatic enzymes </a:t>
            </a:r>
            <a:br>
              <a:rPr lang="en-GB" sz="2000" dirty="0" smtClean="0">
                <a:solidFill>
                  <a:srgbClr val="333399"/>
                </a:solidFill>
              </a:rPr>
            </a:br>
            <a:r>
              <a:rPr lang="en-GB" sz="2000" b="1" i="0" dirty="0" smtClean="0">
                <a:solidFill>
                  <a:srgbClr val="333399"/>
                </a:solidFill>
              </a:rPr>
              <a:t/>
            </a:r>
            <a:br>
              <a:rPr lang="en-GB" sz="2000" b="1" i="0" dirty="0" smtClean="0">
                <a:solidFill>
                  <a:srgbClr val="333399"/>
                </a:solidFill>
              </a:rPr>
            </a:br>
            <a:endParaRPr lang="en-GB" sz="2000" b="1" dirty="0" smtClean="0">
              <a:solidFill>
                <a:srgbClr val="333399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7544" y="332656"/>
            <a:ext cx="8208912" cy="7341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Digestion of Dietary Lipids</a:t>
            </a:r>
          </a:p>
        </p:txBody>
      </p:sp>
    </p:spTree>
    <p:extLst>
      <p:ext uri="{BB962C8B-B14F-4D97-AF65-F5344CB8AC3E}">
        <p14:creationId xmlns:p14="http://schemas.microsoft.com/office/powerpoint/2010/main" val="417239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76672"/>
            <a:ext cx="8301608" cy="90878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dirty="0" smtClean="0"/>
              <a:t>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Digestion of lipids In the Mouth &amp; Stomach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820073"/>
            <a:ext cx="8352928" cy="4580727"/>
          </a:xfrm>
          <a:ln>
            <a:noFill/>
          </a:ln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Lingual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lipase: </a:t>
            </a:r>
            <a:r>
              <a:rPr lang="en-GB" sz="2000" dirty="0" smtClean="0">
                <a:solidFill>
                  <a:srgbClr val="000099"/>
                </a:solidFill>
              </a:rPr>
              <a:t>secreted by glands at the back of the tongue.</a:t>
            </a:r>
          </a:p>
          <a:p>
            <a:pPr marL="0" indent="0" eaLnBrk="1" hangingPunct="1">
              <a:buNone/>
            </a:pP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astric lipase: </a:t>
            </a:r>
            <a:r>
              <a:rPr lang="en-GB" sz="2000" dirty="0" smtClean="0">
                <a:solidFill>
                  <a:srgbClr val="000099"/>
                </a:solidFill>
              </a:rPr>
              <a:t>secreted by gastric mucosa</a:t>
            </a:r>
          </a:p>
          <a:p>
            <a:pPr marL="0" indent="0">
              <a:buNone/>
            </a:pPr>
            <a:r>
              <a:rPr lang="en-GB" sz="2000" dirty="0">
                <a:solidFill>
                  <a:srgbClr val="333399"/>
                </a:solidFill>
              </a:rPr>
              <a:t>Both enzymes are relatively stable of </a:t>
            </a:r>
            <a:r>
              <a:rPr lang="en-GB" sz="2000" b="1" dirty="0">
                <a:solidFill>
                  <a:srgbClr val="FF0000"/>
                </a:solidFill>
              </a:rPr>
              <a:t>pH </a:t>
            </a:r>
            <a:r>
              <a:rPr lang="en-GB" sz="2000" b="1" dirty="0" smtClean="0">
                <a:solidFill>
                  <a:srgbClr val="FF0000"/>
                </a:solidFill>
              </a:rPr>
              <a:t>4-6 </a:t>
            </a:r>
            <a:r>
              <a:rPr lang="en-GB" sz="2000" dirty="0" smtClean="0">
                <a:solidFill>
                  <a:srgbClr val="333399"/>
                </a:solidFill>
              </a:rPr>
              <a:t>(so they are called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acid </a:t>
            </a:r>
            <a:r>
              <a:rPr lang="en-GB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ipases</a:t>
            </a:r>
            <a:r>
              <a:rPr lang="en-GB" sz="2000" dirty="0" smtClean="0">
                <a:solidFill>
                  <a:srgbClr val="333399"/>
                </a:solidFill>
              </a:rPr>
              <a:t>)</a:t>
            </a:r>
            <a:endParaRPr lang="en-GB" sz="2000" dirty="0">
              <a:solidFill>
                <a:srgbClr val="333399"/>
              </a:solidFill>
            </a:endParaRPr>
          </a:p>
          <a:p>
            <a:pPr marL="0" indent="0" eaLnBrk="1" hangingPunct="1">
              <a:buNone/>
            </a:pPr>
            <a:endParaRPr lang="en-GB" sz="2000" dirty="0" smtClean="0">
              <a:solidFill>
                <a:srgbClr val="333399"/>
              </a:solidFill>
            </a:endParaRPr>
          </a:p>
          <a:p>
            <a:pPr marL="0" indent="0" eaLnBrk="1" hangingPunct="1">
              <a:buNone/>
            </a:pPr>
            <a:r>
              <a:rPr lang="en-GB" sz="2000" dirty="0" smtClean="0">
                <a:solidFill>
                  <a:srgbClr val="333399"/>
                </a:solidFill>
              </a:rPr>
              <a:t>Their primary target is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triacylglycerol (TAG) containing less than 12</a:t>
            </a:r>
            <a:r>
              <a:rPr lang="en-GB" sz="2000" b="1" dirty="0" smtClean="0">
                <a:solidFill>
                  <a:srgbClr val="FF0000"/>
                </a:solidFill>
              </a:rPr>
              <a:t> </a:t>
            </a:r>
            <a:r>
              <a:rPr lang="en-GB" sz="2000" dirty="0" smtClean="0">
                <a:solidFill>
                  <a:srgbClr val="333399"/>
                </a:solidFill>
              </a:rPr>
              <a:t>carbon fatty acids i.e. short or medium chain length fatty acids (found in milk fat)</a:t>
            </a:r>
          </a:p>
          <a:p>
            <a:pPr marL="0" indent="0" eaLnBrk="1" hangingPunct="1">
              <a:buNone/>
            </a:pPr>
            <a:endParaRPr lang="en-GB" sz="2000" dirty="0" smtClean="0">
              <a:solidFill>
                <a:srgbClr val="333399"/>
              </a:solidFill>
            </a:endParaRPr>
          </a:p>
          <a:p>
            <a:pPr marL="0" indent="0" eaLnBrk="1" hangingPunct="1">
              <a:buNone/>
            </a:pP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These two enzymes are particularly </a:t>
            </a:r>
            <a:r>
              <a:rPr lang="en-GB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 in</a:t>
            </a: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eaLnBrk="1" hangingPunct="1">
              <a:buNone/>
            </a:pP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   </a:t>
            </a:r>
            <a:r>
              <a:rPr lang="en-GB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Neonates</a:t>
            </a: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whose milk fat is the primary source of calories </a:t>
            </a:r>
          </a:p>
          <a:p>
            <a:pPr>
              <a:buFontTx/>
              <a:buChar char="-"/>
            </a:pPr>
            <a:r>
              <a:rPr lang="en-GB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Patients with pancreatic </a:t>
            </a:r>
            <a:r>
              <a:rPr lang="en-GB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insufficiency </a:t>
            </a: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</a:t>
            </a:r>
            <a:r>
              <a:rPr lang="en-GB" sz="2000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cystic </a:t>
            </a: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fibrosis</a:t>
            </a:r>
            <a:r>
              <a:rPr lang="en-GB" sz="2000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(with absence of  </a:t>
            </a:r>
          </a:p>
          <a:p>
            <a:pPr marL="0" indent="0">
              <a:buNone/>
            </a:pPr>
            <a:r>
              <a:rPr lang="en-GB" sz="2000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0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pancreatic lipase) </a:t>
            </a:r>
          </a:p>
          <a:p>
            <a:pPr eaLnBrk="1" hangingPunct="1">
              <a:buFontTx/>
              <a:buNone/>
            </a:pPr>
            <a:r>
              <a:rPr lang="en-GB" sz="2800" dirty="0" smtClean="0"/>
              <a:t> </a:t>
            </a:r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281282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Emulsification of Dietary Lipids </a:t>
            </a:r>
            <a:br>
              <a:rPr lang="en-GB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Small Intestine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1341" y="1219201"/>
            <a:ext cx="8229600" cy="37338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GB" sz="2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Emulsification </a:t>
            </a:r>
            <a:r>
              <a:rPr lang="en-GB" sz="2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increase </a:t>
            </a:r>
            <a:r>
              <a:rPr lang="en-GB" sz="2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the </a:t>
            </a:r>
            <a:r>
              <a:rPr lang="en-GB" sz="2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surface area </a:t>
            </a:r>
            <a:r>
              <a:rPr lang="en-GB" sz="20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of the hydrophobic lipid droplets </a:t>
            </a:r>
            <a:r>
              <a:rPr lang="en-GB" sz="2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 that the digestive enzymes can act effectively</a:t>
            </a:r>
          </a:p>
          <a:p>
            <a:pPr marL="0" indent="0" eaLnBrk="1" hangingPunct="1">
              <a:buNone/>
              <a:defRPr/>
            </a:pP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Emulsification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performed by two complementary mechanisms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marL="0" indent="0" eaLnBrk="1" hangingPunct="1">
              <a:buNone/>
              <a:defRPr/>
            </a:pPr>
            <a:r>
              <a:rPr lang="en-GB" sz="2000" b="1" dirty="0" smtClean="0">
                <a:solidFill>
                  <a:srgbClr val="333399"/>
                </a:solidFill>
              </a:rPr>
              <a:t>1- Detergent property of </a:t>
            </a:r>
            <a:r>
              <a:rPr lang="en-GB" sz="2000" b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bile salts</a:t>
            </a:r>
          </a:p>
          <a:p>
            <a:pPr marL="0" indent="0" eaLnBrk="1" hangingPunct="1">
              <a:buNone/>
              <a:defRPr/>
            </a:pPr>
            <a:r>
              <a:rPr lang="en-GB" sz="2000" b="1" dirty="0" smtClean="0">
                <a:solidFill>
                  <a:srgbClr val="333399"/>
                </a:solidFill>
              </a:rPr>
              <a:t>2- Mechanical mixing due to </a:t>
            </a:r>
            <a:r>
              <a:rPr lang="en-GB" sz="2000" b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peristalsis</a:t>
            </a:r>
          </a:p>
          <a:p>
            <a:pPr marL="0" indent="0" eaLnBrk="1" hangingPunct="1">
              <a:buNone/>
              <a:defRPr/>
            </a:pPr>
            <a:endParaRPr lang="en-GB" sz="2000" b="1" u="sng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/>
            <a:r>
              <a:rPr lang="en-GB" sz="20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Bile salts </a:t>
            </a:r>
            <a:r>
              <a:rPr lang="en-GB" sz="2000" b="1" dirty="0" smtClean="0">
                <a:solidFill>
                  <a:srgbClr val="333399"/>
                </a:solidFill>
              </a:rPr>
              <a:t>are made in the liver &amp; stored in the gall bladder</a:t>
            </a:r>
          </a:p>
          <a:p>
            <a:pPr eaLnBrk="1" hangingPunct="1"/>
            <a:r>
              <a:rPr lang="en-GB" sz="2000" b="1" dirty="0" smtClean="0">
                <a:solidFill>
                  <a:srgbClr val="333399"/>
                </a:solidFill>
              </a:rPr>
              <a:t>Bile salts interact with the dietary lipid &amp; the aqueous duodenal contents thus stabilizing the particles &amp; preventing them  from coalescing </a:t>
            </a:r>
          </a:p>
          <a:p>
            <a:pPr marL="0" indent="0" eaLnBrk="1" hangingPunct="1">
              <a:buNone/>
              <a:defRPr/>
            </a:pPr>
            <a:endParaRPr lang="en-GB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Tx/>
              <a:buNone/>
            </a:pPr>
            <a:endParaRPr lang="en-GB" b="1" i="1" u="sng" dirty="0" smtClean="0"/>
          </a:p>
        </p:txBody>
      </p:sp>
      <p:sp>
        <p:nvSpPr>
          <p:cNvPr id="5" name="Rectangle 3" descr="Parchment"/>
          <p:cNvSpPr txBox="1">
            <a:spLocks noChangeArrowheads="1"/>
          </p:cNvSpPr>
          <p:nvPr/>
        </p:nvSpPr>
        <p:spPr>
          <a:xfrm>
            <a:off x="683568" y="4648200"/>
            <a:ext cx="7885063" cy="165618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Bile salts </a:t>
            </a:r>
            <a:r>
              <a:rPr lang="en-GB" sz="2000" b="1" smtClean="0">
                <a:solidFill>
                  <a:srgbClr val="333399"/>
                </a:solidFill>
              </a:rPr>
              <a:t>are made in the liver &amp; stored in the gall bladder</a:t>
            </a:r>
          </a:p>
          <a:p>
            <a:r>
              <a:rPr lang="en-GB" sz="2000" b="1" smtClean="0">
                <a:solidFill>
                  <a:srgbClr val="333399"/>
                </a:solidFill>
              </a:rPr>
              <a:t>Bile salts interact with the dietary lipid &amp; the aqueous duodenal contents thus stabilizing the particles &amp; preventing them  from coalescing </a:t>
            </a:r>
            <a:endParaRPr lang="en-GB" sz="2000" b="1" dirty="0" smtClean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9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81000"/>
            <a:ext cx="8304213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206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611560" y="152400"/>
            <a:ext cx="8064896" cy="1219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Degradation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en-GB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Dietary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Lipids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by </a:t>
            </a:r>
            <a:r>
              <a:rPr lang="en-GB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Pancreatic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Enzymes</a:t>
            </a:r>
            <a:endParaRPr lang="en-GB" sz="2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304800" y="1676400"/>
            <a:ext cx="7704138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sz="24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The dietary lipids are </a:t>
            </a:r>
            <a:r>
              <a:rPr lang="en-GB" sz="2400" b="1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enzymically</a:t>
            </a:r>
            <a:r>
              <a:rPr lang="en-GB" sz="24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degraded by pancreatic enzymes , whose secretion is hormonally controlled</a:t>
            </a:r>
            <a:r>
              <a:rPr lang="en-GB" sz="2400" dirty="0" smtClean="0">
                <a:solidFill>
                  <a:srgbClr val="333399"/>
                </a:solidFill>
                <a:latin typeface="+mj-lt"/>
              </a:rPr>
              <a:t> </a:t>
            </a:r>
            <a:endParaRPr lang="en-GB" sz="2400" dirty="0" smtClean="0">
              <a:solidFill>
                <a:srgbClr val="333399"/>
              </a:solidFill>
              <a:latin typeface="+mj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2590800"/>
            <a:ext cx="801052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29208" y="152400"/>
            <a:ext cx="8229600" cy="734508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Triacylglycerol (TAG) Degradation </a:t>
            </a:r>
            <a:b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151" y="2787824"/>
            <a:ext cx="8794449" cy="353677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GB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ancreatic </a:t>
            </a:r>
            <a:r>
              <a:rPr lang="en-GB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lipase: </a:t>
            </a:r>
            <a:r>
              <a:rPr lang="en-GB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 </a:t>
            </a:r>
            <a:r>
              <a:rPr lang="en-GB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found in high concentration in pancreatic secretion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80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GB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cts on TAG by removing fatty acids  at carbon 1 &amp; 3 forming 2-monoacylglycerol &amp; two FAs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GB" sz="1000" dirty="0" smtClean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Only severe pancreatic deficiency as cystic fibrosis results in </a:t>
            </a:r>
            <a:r>
              <a:rPr lang="en-GB" sz="17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maldigestion</a:t>
            </a:r>
            <a:r>
              <a:rPr lang="en-GB" sz="1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&amp; </a:t>
            </a:r>
            <a:r>
              <a:rPr lang="en-GB" sz="17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malabsorption</a:t>
            </a:r>
            <a:r>
              <a:rPr lang="en-GB" sz="1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of fat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GB" sz="18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n-GB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olipase</a:t>
            </a:r>
            <a:r>
              <a:rPr lang="en-GB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GB" sz="18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80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en-GB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ecreted in 1:1 ratio, as zymogen [ </a:t>
            </a:r>
            <a:r>
              <a:rPr lang="en-GB" sz="1800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procolipase</a:t>
            </a:r>
            <a:r>
              <a:rPr lang="en-GB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] by pancreas activated in intestine by trypsin</a:t>
            </a:r>
            <a:endParaRPr lang="en-GB" sz="1800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1800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GB" sz="1800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nchors the lipase at lipid aqueous interface 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GB" sz="1000" b="1" u="sng" dirty="0" smtClean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GB" sz="1800" b="1" i="1" u="sng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GB" sz="20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Orlistat</a:t>
            </a:r>
            <a:r>
              <a:rPr lang="en-GB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 antiobesity drug , inhibits gastric &amp; pancreatic lipases causing decreased fat digestion &amp; hence absorption resulting in weight loss</a:t>
            </a:r>
          </a:p>
        </p:txBody>
      </p:sp>
      <p:pic>
        <p:nvPicPr>
          <p:cNvPr id="13316" name="Picture 5" descr="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4" t="64980" r="3471" b="9557"/>
          <a:stretch>
            <a:fillRect/>
          </a:stretch>
        </p:blipFill>
        <p:spPr bwMode="auto">
          <a:xfrm>
            <a:off x="1331640" y="1066800"/>
            <a:ext cx="6624736" cy="136216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66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4" t="32162" r="3372" b="38539"/>
          <a:stretch>
            <a:fillRect/>
          </a:stretch>
        </p:blipFill>
        <p:spPr>
          <a:xfrm>
            <a:off x="4114800" y="3429000"/>
            <a:ext cx="4736576" cy="2627093"/>
          </a:xfrm>
          <a:solidFill>
            <a:srgbClr val="E8EEB0"/>
          </a:solidFill>
          <a:ln w="38100">
            <a:noFill/>
            <a:miter lim="800000"/>
            <a:headEnd/>
            <a:tailEnd/>
          </a:ln>
        </p:spPr>
      </p:pic>
      <p:pic>
        <p:nvPicPr>
          <p:cNvPr id="5" name="Picture 7" descr="lyso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219200"/>
            <a:ext cx="4495800" cy="2055495"/>
          </a:xfrm>
          <a:prstGeom prst="rect">
            <a:avLst/>
          </a:prstGeom>
          <a:solidFill>
            <a:srgbClr val="E8EEB0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1371600"/>
            <a:ext cx="3581400" cy="472440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endParaRPr lang="en-GB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sz="2000" dirty="0">
                <a:solidFill>
                  <a:srgbClr val="000099"/>
                </a:solidFill>
              </a:rPr>
              <a:t>PL are degraded at the position 2 by pancreatic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phospholipase A2</a:t>
            </a:r>
            <a:r>
              <a:rPr lang="en-US" sz="2000" dirty="0">
                <a:solidFill>
                  <a:srgbClr val="000099"/>
                </a:solidFill>
              </a:rPr>
              <a:t> releasing a free fatty acid </a:t>
            </a:r>
            <a:r>
              <a:rPr lang="en-US" sz="2000" dirty="0" smtClean="0">
                <a:solidFill>
                  <a:srgbClr val="000099"/>
                </a:solidFill>
              </a:rPr>
              <a:t>&amp; </a:t>
            </a:r>
            <a:r>
              <a:rPr lang="en-US" sz="2000" dirty="0" err="1" smtClean="0">
                <a:solidFill>
                  <a:srgbClr val="000099"/>
                </a:solidFill>
              </a:rPr>
              <a:t>lysophospholipid</a:t>
            </a:r>
            <a:r>
              <a:rPr lang="en-US" sz="2000" dirty="0">
                <a:solidFill>
                  <a:srgbClr val="000099"/>
                </a:solidFill>
              </a:rPr>
              <a:t>. </a:t>
            </a: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endParaRPr lang="en-GB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GB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Phospholipase A2 </a:t>
            </a:r>
            <a:r>
              <a:rPr lang="en-GB" sz="2000" dirty="0" smtClean="0">
                <a:solidFill>
                  <a:srgbClr val="000099"/>
                </a:solidFill>
              </a:rPr>
              <a:t>is secreted </a:t>
            </a: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GB" sz="2000" dirty="0" smtClean="0">
                <a:solidFill>
                  <a:srgbClr val="000099"/>
                </a:solidFill>
              </a:rPr>
              <a:t>as </a:t>
            </a:r>
            <a:r>
              <a:rPr lang="en-GB" sz="2000" dirty="0" err="1" smtClean="0">
                <a:solidFill>
                  <a:srgbClr val="000099"/>
                </a:solidFill>
              </a:rPr>
              <a:t>proenzyme</a:t>
            </a:r>
            <a:r>
              <a:rPr lang="en-GB" sz="2000" dirty="0" smtClean="0">
                <a:solidFill>
                  <a:srgbClr val="000099"/>
                </a:solidFill>
              </a:rPr>
              <a:t>, activated by </a:t>
            </a:r>
            <a:r>
              <a:rPr lang="en-GB" sz="20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trypsin</a:t>
            </a:r>
            <a:r>
              <a:rPr lang="en-GB" sz="2000" dirty="0" smtClean="0">
                <a:solidFill>
                  <a:srgbClr val="000099"/>
                </a:solidFill>
              </a:rPr>
              <a:t> &amp; requires </a:t>
            </a:r>
            <a:r>
              <a:rPr lang="en-GB" sz="20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bile salts</a:t>
            </a:r>
            <a:r>
              <a:rPr lang="en-GB" sz="2000" dirty="0" smtClean="0">
                <a:solidFill>
                  <a:srgbClr val="000099"/>
                </a:solidFill>
              </a:rPr>
              <a:t> for optimum activity</a:t>
            </a: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endParaRPr lang="en-GB" sz="2000" dirty="0" smtClean="0">
              <a:solidFill>
                <a:srgbClr val="000099"/>
              </a:solidFill>
            </a:endParaRP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GB" sz="2000" dirty="0" smtClean="0">
                <a:solidFill>
                  <a:srgbClr val="000099"/>
                </a:solidFill>
              </a:rPr>
              <a:t>This is followed by removal of </a:t>
            </a:r>
          </a:p>
          <a:p>
            <a:pPr marL="0" indent="0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GB" sz="2000" dirty="0" smtClean="0">
                <a:solidFill>
                  <a:srgbClr val="000099"/>
                </a:solidFill>
              </a:rPr>
              <a:t>fatty acids at  position 1 of </a:t>
            </a:r>
            <a:r>
              <a:rPr lang="en-GB" sz="2000" dirty="0" err="1" smtClean="0">
                <a:solidFill>
                  <a:srgbClr val="000099"/>
                </a:solidFill>
              </a:rPr>
              <a:t>lysophospholipid</a:t>
            </a:r>
            <a:r>
              <a:rPr lang="en-GB" sz="2000" dirty="0" smtClean="0">
                <a:solidFill>
                  <a:srgbClr val="000099"/>
                </a:solidFill>
              </a:rPr>
              <a:t> by the action of </a:t>
            </a:r>
            <a:r>
              <a:rPr lang="en-GB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lysophospholipase</a:t>
            </a:r>
            <a:r>
              <a:rPr lang="en-GB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000" dirty="0" smtClean="0">
                <a:solidFill>
                  <a:srgbClr val="000099"/>
                </a:solidFill>
              </a:rPr>
              <a:t>leaving </a:t>
            </a:r>
            <a:r>
              <a:rPr lang="en-GB" sz="2000" dirty="0" err="1" smtClean="0">
                <a:solidFill>
                  <a:srgbClr val="000099"/>
                </a:solidFill>
              </a:rPr>
              <a:t>glycerylphosphoryl</a:t>
            </a:r>
            <a:r>
              <a:rPr lang="en-GB" sz="2000" dirty="0" smtClean="0">
                <a:solidFill>
                  <a:srgbClr val="000099"/>
                </a:solidFill>
              </a:rPr>
              <a:t> base</a:t>
            </a:r>
          </a:p>
          <a:p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Phospholipid (PL) Degradation</a:t>
            </a:r>
          </a:p>
        </p:txBody>
      </p:sp>
    </p:spTree>
    <p:extLst>
      <p:ext uri="{BB962C8B-B14F-4D97-AF65-F5344CB8AC3E}">
        <p14:creationId xmlns:p14="http://schemas.microsoft.com/office/powerpoint/2010/main" val="259747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811</Words>
  <Application>Microsoft Office PowerPoint</Application>
  <PresentationFormat>On-screen Show (4:3)</PresentationFormat>
  <Paragraphs>135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  </vt:lpstr>
      <vt:lpstr>Objectives of the Lecture</vt:lpstr>
      <vt:lpstr> Adult ingestion of lipids per day is about 60-150 grams   Components of dietary lipids: 90%  Triacylglycerol (TAG) 10%  Phospholipids (PL)           Cholesterol (C)           Cholesterol esters (CE)           Free fatty acids (FFA)            with fat soluble vitamins  Stages of Digestion of Dietary Lipids   1-  In mouth (limited)   2-  In stomach  3-  In small intestine : Emulsification of lipids  (by bile acids &amp; peristalsis)                                         Degradation of lipids by pancreatic enzymes   </vt:lpstr>
      <vt:lpstr> Digestion of lipids In the Mouth &amp; Stomach </vt:lpstr>
      <vt:lpstr>Emulsification of Dietary Lipids  in the Small Intestine</vt:lpstr>
      <vt:lpstr>PowerPoint Presentation</vt:lpstr>
      <vt:lpstr>PowerPoint Presentation</vt:lpstr>
      <vt:lpstr> Triacylglycerol (TAG) Degradation  </vt:lpstr>
      <vt:lpstr>Phospholipid (PL) Degradation</vt:lpstr>
      <vt:lpstr>Cholesteryl Ester (CE)  Degradation</vt:lpstr>
      <vt:lpstr>Overview of Digestion of Dietary Lipids</vt:lpstr>
      <vt:lpstr>Absorption of Lipids  by Intestinal Mucosal Cells </vt:lpstr>
      <vt:lpstr>Resynthesis of TAG, CE &amp; PL inside intestinal cells</vt:lpstr>
      <vt:lpstr> Formation of Chylomicrons inside intestinal cells </vt:lpstr>
      <vt:lpstr>Use of Dietary Lipids by the Tissues (Chylomicron Metabolism)</vt:lpstr>
      <vt:lpstr>Lipid Malabsorption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Sherif Saleh</dc:creator>
  <cp:lastModifiedBy>Jamal Younis</cp:lastModifiedBy>
  <cp:revision>48</cp:revision>
  <dcterms:created xsi:type="dcterms:W3CDTF">2013-02-16T11:42:43Z</dcterms:created>
  <dcterms:modified xsi:type="dcterms:W3CDTF">2016-08-24T08:24:10Z</dcterms:modified>
</cp:coreProperties>
</file>